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8" r:id="rId3"/>
    <p:sldId id="259" r:id="rId4"/>
    <p:sldId id="284" r:id="rId5"/>
    <p:sldId id="264" r:id="rId6"/>
    <p:sldId id="261" r:id="rId7"/>
    <p:sldId id="263" r:id="rId8"/>
    <p:sldId id="266" r:id="rId9"/>
    <p:sldId id="273" r:id="rId10"/>
    <p:sldId id="276" r:id="rId11"/>
    <p:sldId id="271" r:id="rId12"/>
  </p:sldIdLst>
  <p:sldSz cx="18288000" cy="10287000"/>
  <p:notesSz cx="6858000" cy="9144000"/>
  <p:embeddedFontLst>
    <p:embeddedFont>
      <p:font typeface="Poppins" panose="020B0502040204020203" pitchFamily="2" charset="0"/>
      <p:regular r:id="rId14"/>
      <p:bold r:id="rId15"/>
      <p:italic r:id="rId16"/>
      <p:boldItalic r:id="rId17"/>
    </p:embeddedFont>
    <p:embeddedFont>
      <p:font typeface="Poppins ExtraBold" panose="020B0502040204020203" pitchFamily="2" charset="0"/>
      <p:bold r:id="rId18"/>
      <p:italic r:id="rId19"/>
      <p:boldItalic r:id="rId20"/>
    </p:embeddedFont>
    <p:embeddedFont>
      <p:font typeface="Poppins Medium" panose="020B0502040204020203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184DEB-87B3-A341-AA23-B6B63D53FB81}" v="34" dt="2024-11-15T14:42:23.721"/>
  </p1510:revLst>
</p1510:revInfo>
</file>

<file path=ppt/tableStyles.xml><?xml version="1.0" encoding="utf-8"?>
<a:tblStyleLst xmlns:a="http://schemas.openxmlformats.org/drawingml/2006/main" def="{959EC541-E6FA-491A-AEDB-0FEBDF44A410}">
  <a:tblStyle styleId="{959EC541-E6FA-491A-AEDB-0FEBDF44A4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2740"/>
  </p:normalViewPr>
  <p:slideViewPr>
    <p:cSldViewPr snapToGrid="0">
      <p:cViewPr varScale="1">
        <p:scale>
          <a:sx n="44" d="100"/>
          <a:sy n="44" d="100"/>
        </p:scale>
        <p:origin x="1160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En påminnelse om at tilfeldig oppførsel kan gi oss verdifulle mønstre</a:t>
            </a:r>
            <a:endParaRPr dirty="0"/>
          </a:p>
        </p:txBody>
      </p:sp>
      <p:sp>
        <p:nvSpPr>
          <p:cNvPr id="590" name="Google Shape;59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>
          <a:extLst>
            <a:ext uri="{FF2B5EF4-FFF2-40B4-BE49-F238E27FC236}">
              <a16:creationId xmlns:a16="http://schemas.microsoft.com/office/drawing/2014/main" id="{B03C62E7-22EE-72E9-FF45-00D445CDC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0:notes">
            <a:extLst>
              <a:ext uri="{FF2B5EF4-FFF2-40B4-BE49-F238E27FC236}">
                <a16:creationId xmlns:a16="http://schemas.microsoft.com/office/drawing/2014/main" id="{8255DD61-9FD2-6F36-9676-62F2D5B30D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0:notes">
            <a:extLst>
              <a:ext uri="{FF2B5EF4-FFF2-40B4-BE49-F238E27FC236}">
                <a16:creationId xmlns:a16="http://schemas.microsoft.com/office/drawing/2014/main" id="{492257EC-A08B-76ED-17F1-4ECC3E21E1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966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Damping </a:t>
            </a:r>
            <a:r>
              <a:rPr lang="nb-NO" dirty="0" err="1"/>
              <a:t>factor</a:t>
            </a:r>
            <a:r>
              <a:rPr lang="nb-NO" dirty="0"/>
              <a:t> brukt for tilfeldig hopp</a:t>
            </a:r>
            <a:endParaRPr dirty="0"/>
          </a:p>
        </p:txBody>
      </p:sp>
      <p:sp>
        <p:nvSpPr>
          <p:cNvPr id="224" name="Google Shape;22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jp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g"/><Relationship Id="rId5" Type="http://schemas.openxmlformats.org/officeDocument/2006/relationships/image" Target="../media/image19.jpg"/><Relationship Id="rId4" Type="http://schemas.openxmlformats.org/officeDocument/2006/relationships/image" Target="../media/image2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g"/><Relationship Id="rId3" Type="http://schemas.openxmlformats.org/officeDocument/2006/relationships/image" Target="../media/image26.png"/><Relationship Id="rId7" Type="http://schemas.openxmlformats.org/officeDocument/2006/relationships/image" Target="../media/image3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0B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214844" y="106348"/>
            <a:ext cx="17858307" cy="9965807"/>
            <a:chOff x="0" y="-28575"/>
            <a:chExt cx="4703423" cy="2624739"/>
          </a:xfrm>
        </p:grpSpPr>
        <p:sp>
          <p:nvSpPr>
            <p:cNvPr id="85" name="Google Shape;85;p13"/>
            <p:cNvSpPr/>
            <p:nvPr/>
          </p:nvSpPr>
          <p:spPr>
            <a:xfrm>
              <a:off x="0" y="0"/>
              <a:ext cx="4703423" cy="2596164"/>
            </a:xfrm>
            <a:custGeom>
              <a:avLst/>
              <a:gdLst/>
              <a:ahLst/>
              <a:cxnLst/>
              <a:rect l="l" t="t" r="r" b="b"/>
              <a:pathLst>
                <a:path w="4703423" h="2596164" extrusionOk="0">
                  <a:moveTo>
                    <a:pt x="0" y="0"/>
                  </a:moveTo>
                  <a:lnTo>
                    <a:pt x="4703423" y="0"/>
                  </a:lnTo>
                  <a:lnTo>
                    <a:pt x="4703423" y="2596164"/>
                  </a:lnTo>
                  <a:lnTo>
                    <a:pt x="0" y="2596164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Google Shape;86;p13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7" name="Google Shape;87;p13"/>
          <p:cNvPicPr preferRelativeResize="0"/>
          <p:nvPr/>
        </p:nvPicPr>
        <p:blipFill rotWithShape="1">
          <a:blip r:embed="rId3">
            <a:alphaModFix/>
          </a:blip>
          <a:srcRect l="6012" t="6200" r="10598"/>
          <a:stretch/>
        </p:blipFill>
        <p:spPr>
          <a:xfrm flipH="1">
            <a:off x="227400" y="227400"/>
            <a:ext cx="5146675" cy="723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32025" y="205325"/>
            <a:ext cx="3850650" cy="3850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13"/>
          <p:cNvCxnSpPr/>
          <p:nvPr/>
        </p:nvCxnSpPr>
        <p:spPr>
          <a:xfrm rot="10800000" flipH="1">
            <a:off x="5374076" y="4046783"/>
            <a:ext cx="12699080" cy="9525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0" name="Google Shape;90;p13"/>
          <p:cNvCxnSpPr/>
          <p:nvPr/>
        </p:nvCxnSpPr>
        <p:spPr>
          <a:xfrm rot="10800000" flipH="1">
            <a:off x="5374069" y="219964"/>
            <a:ext cx="9532" cy="9852191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1" name="Google Shape;91;p13"/>
          <p:cNvCxnSpPr/>
          <p:nvPr/>
        </p:nvCxnSpPr>
        <p:spPr>
          <a:xfrm rot="10800000">
            <a:off x="14245980" y="219951"/>
            <a:ext cx="0" cy="3850657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2" name="Google Shape;92;p13"/>
          <p:cNvGrpSpPr/>
          <p:nvPr/>
        </p:nvGrpSpPr>
        <p:grpSpPr>
          <a:xfrm>
            <a:off x="5393125" y="3839325"/>
            <a:ext cx="12666535" cy="6218006"/>
            <a:chOff x="0" y="-57150"/>
            <a:chExt cx="3332071" cy="1637653"/>
          </a:xfrm>
        </p:grpSpPr>
        <p:sp>
          <p:nvSpPr>
            <p:cNvPr id="93" name="Google Shape;93;p13"/>
            <p:cNvSpPr/>
            <p:nvPr/>
          </p:nvSpPr>
          <p:spPr>
            <a:xfrm>
              <a:off x="0" y="1099"/>
              <a:ext cx="3332071" cy="1579404"/>
            </a:xfrm>
            <a:custGeom>
              <a:avLst/>
              <a:gdLst/>
              <a:ahLst/>
              <a:cxnLst/>
              <a:rect l="l" t="t" r="r" b="b"/>
              <a:pathLst>
                <a:path w="3332071" h="1579404" extrusionOk="0">
                  <a:moveTo>
                    <a:pt x="0" y="0"/>
                  </a:moveTo>
                  <a:lnTo>
                    <a:pt x="3332071" y="0"/>
                  </a:lnTo>
                  <a:lnTo>
                    <a:pt x="3332071" y="1579404"/>
                  </a:lnTo>
                  <a:lnTo>
                    <a:pt x="0" y="1579404"/>
                  </a:lnTo>
                  <a:close/>
                </a:path>
              </a:pathLst>
            </a:custGeom>
            <a:solidFill>
              <a:srgbClr val="67D3ED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Google Shape;94;p1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5" name="Google Shape;95;p13"/>
          <p:cNvPicPr preferRelativeResize="0"/>
          <p:nvPr/>
        </p:nvPicPr>
        <p:blipFill rotWithShape="1">
          <a:blip r:embed="rId5">
            <a:alphaModFix/>
          </a:blip>
          <a:srcRect r="950" b="566"/>
          <a:stretch/>
        </p:blipFill>
        <p:spPr>
          <a:xfrm>
            <a:off x="206425" y="7464175"/>
            <a:ext cx="5158125" cy="260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 rotWithShape="1">
          <a:blip r:embed="rId6">
            <a:alphaModFix/>
          </a:blip>
          <a:srcRect b="46566"/>
          <a:stretch/>
        </p:blipFill>
        <p:spPr>
          <a:xfrm>
            <a:off x="5694221" y="4240457"/>
            <a:ext cx="3804910" cy="111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 rotWithShape="1">
          <a:blip r:embed="rId6">
            <a:alphaModFix/>
          </a:blip>
          <a:srcRect b="46566"/>
          <a:stretch/>
        </p:blipFill>
        <p:spPr>
          <a:xfrm>
            <a:off x="5694221" y="8862524"/>
            <a:ext cx="3804910" cy="111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 rotWithShape="1">
          <a:blip r:embed="rId6">
            <a:alphaModFix/>
          </a:blip>
          <a:srcRect b="46566"/>
          <a:stretch/>
        </p:blipFill>
        <p:spPr>
          <a:xfrm>
            <a:off x="9821161" y="4240457"/>
            <a:ext cx="3804910" cy="111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3"/>
          <p:cNvPicPr preferRelativeResize="0"/>
          <p:nvPr/>
        </p:nvPicPr>
        <p:blipFill rotWithShape="1">
          <a:blip r:embed="rId6">
            <a:alphaModFix/>
          </a:blip>
          <a:srcRect b="46566"/>
          <a:stretch/>
        </p:blipFill>
        <p:spPr>
          <a:xfrm>
            <a:off x="9821161" y="8862524"/>
            <a:ext cx="3804910" cy="111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3"/>
          <p:cNvPicPr preferRelativeResize="0"/>
          <p:nvPr/>
        </p:nvPicPr>
        <p:blipFill rotWithShape="1">
          <a:blip r:embed="rId6">
            <a:alphaModFix/>
          </a:blip>
          <a:srcRect b="46566"/>
          <a:stretch/>
        </p:blipFill>
        <p:spPr>
          <a:xfrm>
            <a:off x="13948101" y="4240457"/>
            <a:ext cx="3804910" cy="1112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3"/>
          <p:cNvPicPr preferRelativeResize="0"/>
          <p:nvPr/>
        </p:nvPicPr>
        <p:blipFill rotWithShape="1">
          <a:blip r:embed="rId6">
            <a:alphaModFix/>
          </a:blip>
          <a:srcRect b="46566"/>
          <a:stretch/>
        </p:blipFill>
        <p:spPr>
          <a:xfrm>
            <a:off x="13948101" y="8862524"/>
            <a:ext cx="3804910" cy="111266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5797259" y="5285186"/>
            <a:ext cx="11843100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2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nb-NO" sz="80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Random Surfer Model</a:t>
            </a:r>
            <a:endParaRPr dirty="0"/>
          </a:p>
        </p:txBody>
      </p:sp>
      <p:sp>
        <p:nvSpPr>
          <p:cNvPr id="103" name="Google Shape;103;p13"/>
          <p:cNvSpPr txBox="1"/>
          <p:nvPr/>
        </p:nvSpPr>
        <p:spPr>
          <a:xfrm>
            <a:off x="6260072" y="1776166"/>
            <a:ext cx="7104674" cy="824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4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99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Science Fair av Carl</a:t>
            </a:r>
            <a:endParaRPr dirty="0"/>
          </a:p>
        </p:txBody>
      </p:sp>
      <p:sp>
        <p:nvSpPr>
          <p:cNvPr id="2" name="Google Shape;150;p15">
            <a:extLst>
              <a:ext uri="{FF2B5EF4-FFF2-40B4-BE49-F238E27FC236}">
                <a16:creationId xmlns:a16="http://schemas.microsoft.com/office/drawing/2014/main" id="{6F7B79F6-55CD-3D88-2B7C-827192DFC499}"/>
              </a:ext>
            </a:extLst>
          </p:cNvPr>
          <p:cNvSpPr txBox="1"/>
          <p:nvPr/>
        </p:nvSpPr>
        <p:spPr>
          <a:xfrm>
            <a:off x="6574674" y="7298998"/>
            <a:ext cx="10303436" cy="47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Hvordan en søkemotor kan bestemme hvilken nettside de skal vise først.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0B1"/>
        </a:solidFill>
        <a:effectLst/>
      </p:bgPr>
    </p:bg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2" name="Google Shape;592;p33"/>
          <p:cNvGrpSpPr/>
          <p:nvPr/>
        </p:nvGrpSpPr>
        <p:grpSpPr>
          <a:xfrm>
            <a:off x="214844" y="106348"/>
            <a:ext cx="17858307" cy="9965807"/>
            <a:chOff x="0" y="-28575"/>
            <a:chExt cx="4703423" cy="2624739"/>
          </a:xfrm>
        </p:grpSpPr>
        <p:sp>
          <p:nvSpPr>
            <p:cNvPr id="593" name="Google Shape;593;p33"/>
            <p:cNvSpPr/>
            <p:nvPr/>
          </p:nvSpPr>
          <p:spPr>
            <a:xfrm>
              <a:off x="0" y="0"/>
              <a:ext cx="4703423" cy="2596164"/>
            </a:xfrm>
            <a:custGeom>
              <a:avLst/>
              <a:gdLst/>
              <a:ahLst/>
              <a:cxnLst/>
              <a:rect l="l" t="t" r="r" b="b"/>
              <a:pathLst>
                <a:path w="4703423" h="2596164" extrusionOk="0">
                  <a:moveTo>
                    <a:pt x="0" y="0"/>
                  </a:moveTo>
                  <a:lnTo>
                    <a:pt x="4703423" y="0"/>
                  </a:lnTo>
                  <a:lnTo>
                    <a:pt x="4703423" y="2596164"/>
                  </a:lnTo>
                  <a:lnTo>
                    <a:pt x="0" y="2596164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94" name="Google Shape;594;p33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95" name="Google Shape;59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35640" y="209250"/>
            <a:ext cx="2748825" cy="274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33"/>
          <p:cNvPicPr preferRelativeResize="0"/>
          <p:nvPr/>
        </p:nvPicPr>
        <p:blipFill rotWithShape="1">
          <a:blip r:embed="rId4">
            <a:alphaModFix/>
          </a:blip>
          <a:srcRect t="675"/>
          <a:stretch/>
        </p:blipFill>
        <p:spPr>
          <a:xfrm>
            <a:off x="210681" y="222108"/>
            <a:ext cx="2748825" cy="2730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33"/>
          <p:cNvPicPr preferRelativeResize="0"/>
          <p:nvPr/>
        </p:nvPicPr>
        <p:blipFill rotWithShape="1">
          <a:blip r:embed="rId5">
            <a:alphaModFix/>
          </a:blip>
          <a:srcRect l="-59" t="32091" r="139" b="37405"/>
          <a:stretch/>
        </p:blipFill>
        <p:spPr>
          <a:xfrm>
            <a:off x="218675" y="2952425"/>
            <a:ext cx="17844948" cy="43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33"/>
          <p:cNvPicPr preferRelativeResize="0"/>
          <p:nvPr/>
        </p:nvPicPr>
        <p:blipFill rotWithShape="1">
          <a:blip r:embed="rId6">
            <a:alphaModFix/>
          </a:blip>
          <a:srcRect l="635" t="1302"/>
          <a:stretch/>
        </p:blipFill>
        <p:spPr>
          <a:xfrm>
            <a:off x="228200" y="7328475"/>
            <a:ext cx="2748825" cy="2730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9" name="Google Shape;599;p33"/>
          <p:cNvCxnSpPr/>
          <p:nvPr/>
        </p:nvCxnSpPr>
        <p:spPr>
          <a:xfrm>
            <a:off x="228198" y="2938931"/>
            <a:ext cx="17844900" cy="96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00" name="Google Shape;600;p33"/>
          <p:cNvPicPr preferRelativeResize="0"/>
          <p:nvPr/>
        </p:nvPicPr>
        <p:blipFill rotWithShape="1">
          <a:blip r:embed="rId7">
            <a:alphaModFix/>
          </a:blip>
          <a:srcRect r="1762"/>
          <a:stretch/>
        </p:blipFill>
        <p:spPr>
          <a:xfrm>
            <a:off x="15356605" y="7319500"/>
            <a:ext cx="2700374" cy="2748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1" name="Google Shape;601;p33"/>
          <p:cNvCxnSpPr/>
          <p:nvPr/>
        </p:nvCxnSpPr>
        <p:spPr>
          <a:xfrm>
            <a:off x="214950" y="7319500"/>
            <a:ext cx="17858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02" name="Google Shape;602;p33"/>
          <p:cNvSpPr txBox="1"/>
          <p:nvPr/>
        </p:nvSpPr>
        <p:spPr>
          <a:xfrm>
            <a:off x="5485953" y="8485505"/>
            <a:ext cx="7316093" cy="947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Har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blitt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brukt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mye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opp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igjennom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og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konseptet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har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hjulpet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oss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å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forstå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brukeroppførsel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på</a:t>
            </a:r>
            <a:r>
              <a:rPr lang="en-US" sz="22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dirty="0" err="1">
                <a:latin typeface="Poppins"/>
                <a:ea typeface="Poppins"/>
                <a:cs typeface="Poppins"/>
                <a:sym typeface="Poppins"/>
              </a:rPr>
              <a:t>internettet</a:t>
            </a:r>
            <a:endParaRPr dirty="0"/>
          </a:p>
        </p:txBody>
      </p:sp>
      <p:sp>
        <p:nvSpPr>
          <p:cNvPr id="603" name="Google Shape;603;p33"/>
          <p:cNvSpPr txBox="1"/>
          <p:nvPr/>
        </p:nvSpPr>
        <p:spPr>
          <a:xfrm>
            <a:off x="2741618" y="585833"/>
            <a:ext cx="12804764" cy="109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sz="51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Simpelt men kraftig konsept</a:t>
            </a:r>
            <a:endParaRPr dirty="0"/>
          </a:p>
        </p:txBody>
      </p:sp>
      <p:cxnSp>
        <p:nvCxnSpPr>
          <p:cNvPr id="604" name="Google Shape;604;p33"/>
          <p:cNvCxnSpPr/>
          <p:nvPr/>
        </p:nvCxnSpPr>
        <p:spPr>
          <a:xfrm>
            <a:off x="2952427" y="228191"/>
            <a:ext cx="0" cy="271074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5" name="Google Shape;605;p33"/>
          <p:cNvCxnSpPr/>
          <p:nvPr/>
        </p:nvCxnSpPr>
        <p:spPr>
          <a:xfrm>
            <a:off x="2965071" y="7333782"/>
            <a:ext cx="0" cy="2710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6" name="Google Shape;606;p33"/>
          <p:cNvCxnSpPr/>
          <p:nvPr/>
        </p:nvCxnSpPr>
        <p:spPr>
          <a:xfrm>
            <a:off x="15349116" y="228191"/>
            <a:ext cx="0" cy="2710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7" name="Google Shape;607;p33"/>
          <p:cNvCxnSpPr/>
          <p:nvPr/>
        </p:nvCxnSpPr>
        <p:spPr>
          <a:xfrm flipH="1">
            <a:off x="15361160" y="7333782"/>
            <a:ext cx="600" cy="2740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0B1"/>
        </a:solid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3" name="Google Shape;483;p28"/>
          <p:cNvGrpSpPr/>
          <p:nvPr/>
        </p:nvGrpSpPr>
        <p:grpSpPr>
          <a:xfrm>
            <a:off x="214844" y="106348"/>
            <a:ext cx="17858307" cy="9965807"/>
            <a:chOff x="0" y="-28575"/>
            <a:chExt cx="4703423" cy="2624739"/>
          </a:xfrm>
        </p:grpSpPr>
        <p:sp>
          <p:nvSpPr>
            <p:cNvPr id="484" name="Google Shape;484;p28"/>
            <p:cNvSpPr/>
            <p:nvPr/>
          </p:nvSpPr>
          <p:spPr>
            <a:xfrm>
              <a:off x="0" y="0"/>
              <a:ext cx="4703423" cy="2596164"/>
            </a:xfrm>
            <a:custGeom>
              <a:avLst/>
              <a:gdLst/>
              <a:ahLst/>
              <a:cxnLst/>
              <a:rect l="l" t="t" r="r" b="b"/>
              <a:pathLst>
                <a:path w="4703423" h="2596164" extrusionOk="0">
                  <a:moveTo>
                    <a:pt x="0" y="0"/>
                  </a:moveTo>
                  <a:lnTo>
                    <a:pt x="4703423" y="0"/>
                  </a:lnTo>
                  <a:lnTo>
                    <a:pt x="4703423" y="2596164"/>
                  </a:lnTo>
                  <a:lnTo>
                    <a:pt x="0" y="2596164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85" name="Google Shape;485;p2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86" name="Google Shape;48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921616" y="6982675"/>
            <a:ext cx="6151540" cy="3089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28"/>
          <p:cNvPicPr preferRelativeResize="0"/>
          <p:nvPr/>
        </p:nvPicPr>
        <p:blipFill rotWithShape="1">
          <a:blip r:embed="rId4">
            <a:alphaModFix/>
          </a:blip>
          <a:srcRect l="487"/>
          <a:stretch/>
        </p:blipFill>
        <p:spPr>
          <a:xfrm>
            <a:off x="236010" y="210635"/>
            <a:ext cx="5224050" cy="2636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8" name="Google Shape;488;p28"/>
          <p:cNvGrpSpPr/>
          <p:nvPr/>
        </p:nvGrpSpPr>
        <p:grpSpPr>
          <a:xfrm>
            <a:off x="214844" y="2606226"/>
            <a:ext cx="17858307" cy="4423843"/>
            <a:chOff x="0" y="-28575"/>
            <a:chExt cx="4703423" cy="1165127"/>
          </a:xfrm>
        </p:grpSpPr>
        <p:sp>
          <p:nvSpPr>
            <p:cNvPr id="489" name="Google Shape;489;p28"/>
            <p:cNvSpPr/>
            <p:nvPr/>
          </p:nvSpPr>
          <p:spPr>
            <a:xfrm>
              <a:off x="0" y="0"/>
              <a:ext cx="4703423" cy="1136552"/>
            </a:xfrm>
            <a:custGeom>
              <a:avLst/>
              <a:gdLst/>
              <a:ahLst/>
              <a:cxnLst/>
              <a:rect l="l" t="t" r="r" b="b"/>
              <a:pathLst>
                <a:path w="4703423" h="1136552" extrusionOk="0">
                  <a:moveTo>
                    <a:pt x="0" y="0"/>
                  </a:moveTo>
                  <a:lnTo>
                    <a:pt x="4703423" y="0"/>
                  </a:lnTo>
                  <a:lnTo>
                    <a:pt x="4703423" y="1136552"/>
                  </a:lnTo>
                  <a:lnTo>
                    <a:pt x="0" y="1136552"/>
                  </a:lnTo>
                  <a:close/>
                </a:path>
              </a:pathLst>
            </a:custGeom>
            <a:solidFill>
              <a:srgbClr val="83DBD1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0" name="Google Shape;490;p2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1" name="Google Shape;491;p28"/>
          <p:cNvSpPr txBox="1"/>
          <p:nvPr/>
        </p:nvSpPr>
        <p:spPr>
          <a:xfrm>
            <a:off x="214844" y="3165584"/>
            <a:ext cx="14435509" cy="3118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475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Takk</a:t>
            </a:r>
            <a:r>
              <a:rPr lang="en-US" sz="14475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fo</a:t>
            </a:r>
            <a:r>
              <a:rPr lang="en-US" sz="14475" dirty="0">
                <a:latin typeface="Poppins ExtraBold"/>
                <a:ea typeface="Poppins ExtraBold"/>
                <a:cs typeface="Poppins ExtraBold"/>
                <a:sym typeface="Poppins ExtraBold"/>
              </a:rPr>
              <a:t>r meg</a:t>
            </a:r>
            <a:endParaRPr dirty="0"/>
          </a:p>
        </p:txBody>
      </p:sp>
      <p:sp>
        <p:nvSpPr>
          <p:cNvPr id="492" name="Google Shape;492;p28"/>
          <p:cNvSpPr txBox="1"/>
          <p:nvPr/>
        </p:nvSpPr>
        <p:spPr>
          <a:xfrm>
            <a:off x="4090501" y="5888115"/>
            <a:ext cx="6684195" cy="47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latin typeface="Poppins"/>
                <a:cs typeface="Poppins"/>
                <a:sym typeface="Poppins"/>
              </a:rPr>
              <a:t>Lykke </a:t>
            </a:r>
            <a:r>
              <a:rPr lang="en-US" sz="2200" dirty="0" err="1">
                <a:latin typeface="Poppins"/>
                <a:cs typeface="Poppins"/>
                <a:sym typeface="Poppins"/>
              </a:rPr>
              <a:t>til</a:t>
            </a:r>
            <a:r>
              <a:rPr lang="en-US" sz="2200" dirty="0">
                <a:latin typeface="Poppins"/>
                <a:cs typeface="Poppins"/>
                <a:sym typeface="Poppins"/>
              </a:rPr>
              <a:t> med </a:t>
            </a:r>
            <a:r>
              <a:rPr lang="en-US" sz="2200" dirty="0" err="1">
                <a:latin typeface="Poppins"/>
                <a:cs typeface="Poppins"/>
                <a:sym typeface="Poppins"/>
              </a:rPr>
              <a:t>lesingen</a:t>
            </a:r>
            <a:endParaRPr dirty="0"/>
          </a:p>
        </p:txBody>
      </p:sp>
      <p:pic>
        <p:nvPicPr>
          <p:cNvPr id="493" name="Google Shape;493;p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4844" y="7010093"/>
            <a:ext cx="3049971" cy="3049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2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650353" y="214844"/>
            <a:ext cx="3422802" cy="681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28"/>
          <p:cNvPicPr preferRelativeResize="0"/>
          <p:nvPr/>
        </p:nvPicPr>
        <p:blipFill rotWithShape="1">
          <a:blip r:embed="rId7">
            <a:alphaModFix/>
          </a:blip>
          <a:srcRect l="57446" t="8510" r="27363" b="64975"/>
          <a:stretch/>
        </p:blipFill>
        <p:spPr>
          <a:xfrm>
            <a:off x="10505875" y="875500"/>
            <a:ext cx="2778000" cy="272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0B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5"/>
          <p:cNvGrpSpPr/>
          <p:nvPr/>
        </p:nvGrpSpPr>
        <p:grpSpPr>
          <a:xfrm>
            <a:off x="214844" y="106348"/>
            <a:ext cx="17858307" cy="9965807"/>
            <a:chOff x="0" y="-28575"/>
            <a:chExt cx="4703423" cy="2624739"/>
          </a:xfrm>
        </p:grpSpPr>
        <p:sp>
          <p:nvSpPr>
            <p:cNvPr id="141" name="Google Shape;141;p15"/>
            <p:cNvSpPr/>
            <p:nvPr/>
          </p:nvSpPr>
          <p:spPr>
            <a:xfrm>
              <a:off x="0" y="0"/>
              <a:ext cx="4703423" cy="2596164"/>
            </a:xfrm>
            <a:custGeom>
              <a:avLst/>
              <a:gdLst/>
              <a:ahLst/>
              <a:cxnLst/>
              <a:rect l="l" t="t" r="r" b="b"/>
              <a:pathLst>
                <a:path w="4703423" h="2596164" extrusionOk="0">
                  <a:moveTo>
                    <a:pt x="0" y="0"/>
                  </a:moveTo>
                  <a:lnTo>
                    <a:pt x="4703423" y="0"/>
                  </a:lnTo>
                  <a:lnTo>
                    <a:pt x="4703423" y="2596164"/>
                  </a:lnTo>
                  <a:lnTo>
                    <a:pt x="0" y="2596164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2" name="Google Shape;142;p1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3" name="Google Shape;14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08650" y="208522"/>
            <a:ext cx="2772935" cy="2772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6415" y="206415"/>
            <a:ext cx="2772935" cy="27729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5"/>
          <p:cNvGrpSpPr/>
          <p:nvPr/>
        </p:nvGrpSpPr>
        <p:grpSpPr>
          <a:xfrm>
            <a:off x="214844" y="2814403"/>
            <a:ext cx="17858307" cy="7257753"/>
            <a:chOff x="0" y="-28575"/>
            <a:chExt cx="4703423" cy="1911507"/>
          </a:xfrm>
        </p:grpSpPr>
        <p:sp>
          <p:nvSpPr>
            <p:cNvPr id="146" name="Google Shape;146;p15"/>
            <p:cNvSpPr/>
            <p:nvPr/>
          </p:nvSpPr>
          <p:spPr>
            <a:xfrm>
              <a:off x="0" y="0"/>
              <a:ext cx="4703423" cy="1882932"/>
            </a:xfrm>
            <a:custGeom>
              <a:avLst/>
              <a:gdLst/>
              <a:ahLst/>
              <a:cxnLst/>
              <a:rect l="l" t="t" r="r" b="b"/>
              <a:pathLst>
                <a:path w="4703423" h="1882932" extrusionOk="0">
                  <a:moveTo>
                    <a:pt x="0" y="0"/>
                  </a:moveTo>
                  <a:lnTo>
                    <a:pt x="4703423" y="0"/>
                  </a:lnTo>
                  <a:lnTo>
                    <a:pt x="4703423" y="1882932"/>
                  </a:lnTo>
                  <a:lnTo>
                    <a:pt x="0" y="1882932"/>
                  </a:lnTo>
                  <a:close/>
                </a:path>
              </a:pathLst>
            </a:custGeom>
            <a:solidFill>
              <a:srgbClr val="DFF2A8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7" name="Google Shape;147;p1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8" name="Google Shape;148;p15"/>
          <p:cNvSpPr txBox="1"/>
          <p:nvPr/>
        </p:nvSpPr>
        <p:spPr>
          <a:xfrm>
            <a:off x="1895114" y="3685231"/>
            <a:ext cx="3306074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01</a:t>
            </a:r>
            <a:endParaRPr/>
          </a:p>
        </p:txBody>
      </p:sp>
      <p:sp>
        <p:nvSpPr>
          <p:cNvPr id="149" name="Google Shape;149;p15"/>
          <p:cNvSpPr txBox="1"/>
          <p:nvPr/>
        </p:nvSpPr>
        <p:spPr>
          <a:xfrm>
            <a:off x="12842610" y="3685231"/>
            <a:ext cx="3306074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03</a:t>
            </a:r>
            <a:endParaRPr/>
          </a:p>
        </p:txBody>
      </p:sp>
      <p:sp>
        <p:nvSpPr>
          <p:cNvPr id="150" name="Google Shape;150;p15"/>
          <p:cNvSpPr txBox="1"/>
          <p:nvPr/>
        </p:nvSpPr>
        <p:spPr>
          <a:xfrm>
            <a:off x="1895114" y="8141708"/>
            <a:ext cx="3306074" cy="47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Bakgrunnsinfo</a:t>
            </a:r>
            <a:endParaRPr dirty="0"/>
          </a:p>
        </p:txBody>
      </p:sp>
      <p:sp>
        <p:nvSpPr>
          <p:cNvPr id="151" name="Google Shape;151;p15"/>
          <p:cNvSpPr txBox="1"/>
          <p:nvPr/>
        </p:nvSpPr>
        <p:spPr>
          <a:xfrm>
            <a:off x="12842610" y="8141708"/>
            <a:ext cx="3306074" cy="947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Simpelt men kraftig konsept</a:t>
            </a:r>
            <a:endParaRPr dirty="0"/>
          </a:p>
        </p:txBody>
      </p:sp>
      <p:sp>
        <p:nvSpPr>
          <p:cNvPr id="152" name="Google Shape;152;p15"/>
          <p:cNvSpPr txBox="1"/>
          <p:nvPr/>
        </p:nvSpPr>
        <p:spPr>
          <a:xfrm>
            <a:off x="5872858" y="4625299"/>
            <a:ext cx="6542278" cy="6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latin typeface="Poppins ExtraBold"/>
                <a:ea typeface="Poppins ExtraBold"/>
                <a:cs typeface="Poppins ExtraBold"/>
                <a:sym typeface="Poppins ExtraBold"/>
              </a:rPr>
              <a:t>H</a:t>
            </a:r>
            <a:r>
              <a:rPr lang="en-US" sz="30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vordan</a:t>
            </a:r>
            <a:r>
              <a:rPr lang="en-US" sz="30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30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funker</a:t>
            </a:r>
            <a:r>
              <a:rPr lang="en-US" sz="30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det</a:t>
            </a:r>
            <a:endParaRPr dirty="0"/>
          </a:p>
        </p:txBody>
      </p:sp>
      <p:sp>
        <p:nvSpPr>
          <p:cNvPr id="153" name="Google Shape;153;p15"/>
          <p:cNvSpPr txBox="1"/>
          <p:nvPr/>
        </p:nvSpPr>
        <p:spPr>
          <a:xfrm>
            <a:off x="7490963" y="8141708"/>
            <a:ext cx="3306074" cy="947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Hva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er det?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 err="1">
                <a:latin typeface="Poppins"/>
                <a:cs typeface="Poppins"/>
                <a:sym typeface="Poppins"/>
              </a:rPr>
              <a:t>Algoritmen</a:t>
            </a:r>
            <a:endParaRPr lang="en-US" dirty="0"/>
          </a:p>
        </p:txBody>
      </p:sp>
      <p:sp>
        <p:nvSpPr>
          <p:cNvPr id="154" name="Google Shape;154;p15"/>
          <p:cNvSpPr txBox="1"/>
          <p:nvPr/>
        </p:nvSpPr>
        <p:spPr>
          <a:xfrm>
            <a:off x="1895114" y="4628206"/>
            <a:ext cx="3306000" cy="6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latin typeface="Poppins ExtraBold"/>
                <a:ea typeface="Poppins ExtraBold"/>
                <a:cs typeface="Poppins ExtraBold"/>
                <a:sym typeface="Poppins ExtraBold"/>
              </a:rPr>
              <a:t>Introduksjon</a:t>
            </a:r>
            <a:endParaRPr dirty="0"/>
          </a:p>
        </p:txBody>
      </p:sp>
      <p:sp>
        <p:nvSpPr>
          <p:cNvPr id="155" name="Google Shape;155;p15"/>
          <p:cNvSpPr txBox="1"/>
          <p:nvPr/>
        </p:nvSpPr>
        <p:spPr>
          <a:xfrm>
            <a:off x="7490963" y="3685231"/>
            <a:ext cx="3306074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02</a:t>
            </a:r>
            <a:endParaRPr/>
          </a:p>
        </p:txBody>
      </p:sp>
      <p:sp>
        <p:nvSpPr>
          <p:cNvPr id="156" name="Google Shape;156;p15"/>
          <p:cNvSpPr txBox="1"/>
          <p:nvPr/>
        </p:nvSpPr>
        <p:spPr>
          <a:xfrm>
            <a:off x="12598408" y="4628206"/>
            <a:ext cx="3794478" cy="6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Konklusjon</a:t>
            </a:r>
            <a:endParaRPr dirty="0"/>
          </a:p>
        </p:txBody>
      </p:sp>
      <p:sp>
        <p:nvSpPr>
          <p:cNvPr id="157" name="Google Shape;157;p15"/>
          <p:cNvSpPr txBox="1"/>
          <p:nvPr/>
        </p:nvSpPr>
        <p:spPr>
          <a:xfrm>
            <a:off x="3311970" y="1123950"/>
            <a:ext cx="11664061" cy="1100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Agenda</a:t>
            </a:r>
            <a:endParaRPr dirty="0"/>
          </a:p>
        </p:txBody>
      </p:sp>
      <p:pic>
        <p:nvPicPr>
          <p:cNvPr id="158" name="Google Shape;158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27254" y="5413401"/>
            <a:ext cx="2441795" cy="2441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923103" y="5413401"/>
            <a:ext cx="2441795" cy="2441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274750" y="5413401"/>
            <a:ext cx="2441795" cy="2441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0B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6"/>
          <p:cNvPicPr preferRelativeResize="0"/>
          <p:nvPr/>
        </p:nvPicPr>
        <p:blipFill rotWithShape="1">
          <a:blip r:embed="rId3">
            <a:alphaModFix/>
          </a:blip>
          <a:srcRect t="16094" b="42738"/>
          <a:stretch/>
        </p:blipFill>
        <p:spPr>
          <a:xfrm>
            <a:off x="0" y="0"/>
            <a:ext cx="14541390" cy="7482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541390" y="-31542"/>
            <a:ext cx="3784710" cy="3784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541390" y="3721625"/>
            <a:ext cx="3784710" cy="378471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6"/>
          <p:cNvSpPr txBox="1"/>
          <p:nvPr/>
        </p:nvSpPr>
        <p:spPr>
          <a:xfrm>
            <a:off x="1028700" y="8083783"/>
            <a:ext cx="8433786" cy="1100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Introduksjon</a:t>
            </a:r>
            <a:endParaRPr dirty="0"/>
          </a:p>
        </p:txBody>
      </p:sp>
      <p:sp>
        <p:nvSpPr>
          <p:cNvPr id="169" name="Google Shape;169;p16"/>
          <p:cNvSpPr txBox="1"/>
          <p:nvPr/>
        </p:nvSpPr>
        <p:spPr>
          <a:xfrm>
            <a:off x="1028700" y="9244245"/>
            <a:ext cx="6854854" cy="44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Bakgrunnsinfo</a:t>
            </a:r>
            <a:endParaRPr dirty="0"/>
          </a:p>
        </p:txBody>
      </p:sp>
      <p:sp>
        <p:nvSpPr>
          <p:cNvPr id="170" name="Google Shape;170;p16"/>
          <p:cNvSpPr txBox="1"/>
          <p:nvPr/>
        </p:nvSpPr>
        <p:spPr>
          <a:xfrm>
            <a:off x="14522340" y="7653570"/>
            <a:ext cx="376566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462" b="0" i="0" u="none" strike="noStrike" cap="non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01</a:t>
            </a:r>
            <a:endParaRPr/>
          </a:p>
        </p:txBody>
      </p:sp>
      <p:cxnSp>
        <p:nvCxnSpPr>
          <p:cNvPr id="171" name="Google Shape;171;p16"/>
          <p:cNvCxnSpPr/>
          <p:nvPr/>
        </p:nvCxnSpPr>
        <p:spPr>
          <a:xfrm rot="10800000" flipH="1">
            <a:off x="-19050" y="7487285"/>
            <a:ext cx="18326100" cy="1905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83554" y="4667803"/>
            <a:ext cx="5506804" cy="6219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Shape 279">
          <a:extLst>
            <a:ext uri="{FF2B5EF4-FFF2-40B4-BE49-F238E27FC236}">
              <a16:creationId xmlns:a16="http://schemas.microsoft.com/office/drawing/2014/main" id="{FCC99F7A-3426-D45D-4DA5-7C1459C56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2">
            <a:extLst>
              <a:ext uri="{FF2B5EF4-FFF2-40B4-BE49-F238E27FC236}">
                <a16:creationId xmlns:a16="http://schemas.microsoft.com/office/drawing/2014/main" id="{E13D6AC9-FCDD-8EC4-6F72-3A052C4277A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819497" y="7889760"/>
            <a:ext cx="2482791" cy="248279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1" name="Google Shape;281;p22">
            <a:extLst>
              <a:ext uri="{FF2B5EF4-FFF2-40B4-BE49-F238E27FC236}">
                <a16:creationId xmlns:a16="http://schemas.microsoft.com/office/drawing/2014/main" id="{FFE68C53-AA2F-D91D-0F65-40E755AF7A6B}"/>
              </a:ext>
            </a:extLst>
          </p:cNvPr>
          <p:cNvGrpSpPr/>
          <p:nvPr/>
        </p:nvGrpSpPr>
        <p:grpSpPr>
          <a:xfrm>
            <a:off x="-457324" y="7655933"/>
            <a:ext cx="5982486" cy="3303090"/>
            <a:chOff x="0" y="-57150"/>
            <a:chExt cx="1575634" cy="869950"/>
          </a:xfrm>
        </p:grpSpPr>
        <p:sp>
          <p:nvSpPr>
            <p:cNvPr id="282" name="Google Shape;282;p22">
              <a:extLst>
                <a:ext uri="{FF2B5EF4-FFF2-40B4-BE49-F238E27FC236}">
                  <a16:creationId xmlns:a16="http://schemas.microsoft.com/office/drawing/2014/main" id="{0D9AA823-221B-2581-A419-1E64B1AE490B}"/>
                </a:ext>
              </a:extLst>
            </p:cNvPr>
            <p:cNvSpPr/>
            <p:nvPr/>
          </p:nvSpPr>
          <p:spPr>
            <a:xfrm>
              <a:off x="0" y="0"/>
              <a:ext cx="1575634" cy="653904"/>
            </a:xfrm>
            <a:custGeom>
              <a:avLst/>
              <a:gdLst/>
              <a:ahLst/>
              <a:cxnLst/>
              <a:rect l="l" t="t" r="r" b="b"/>
              <a:pathLst>
                <a:path w="1575634" h="653904" extrusionOk="0">
                  <a:moveTo>
                    <a:pt x="0" y="0"/>
                  </a:moveTo>
                  <a:lnTo>
                    <a:pt x="1575634" y="0"/>
                  </a:lnTo>
                  <a:lnTo>
                    <a:pt x="1575634" y="653904"/>
                  </a:lnTo>
                  <a:lnTo>
                    <a:pt x="0" y="653904"/>
                  </a:lnTo>
                  <a:close/>
                </a:path>
              </a:pathLst>
            </a:custGeom>
            <a:solidFill>
              <a:srgbClr val="FD9F9D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3" name="Google Shape;283;p22">
              <a:extLst>
                <a:ext uri="{FF2B5EF4-FFF2-40B4-BE49-F238E27FC236}">
                  <a16:creationId xmlns:a16="http://schemas.microsoft.com/office/drawing/2014/main" id="{EB0AA7C5-097D-D456-E1A3-4EC6658752AA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4" name="Google Shape;284;p22">
            <a:extLst>
              <a:ext uri="{FF2B5EF4-FFF2-40B4-BE49-F238E27FC236}">
                <a16:creationId xmlns:a16="http://schemas.microsoft.com/office/drawing/2014/main" id="{718D7153-9897-762A-A6F7-029468F53EC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0398" y="7872924"/>
            <a:ext cx="2482791" cy="248279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6" name="Google Shape;286;p22">
            <a:extLst>
              <a:ext uri="{FF2B5EF4-FFF2-40B4-BE49-F238E27FC236}">
                <a16:creationId xmlns:a16="http://schemas.microsoft.com/office/drawing/2014/main" id="{DF6CB0B3-A51C-01A9-7DC9-9BDB3627AF56}"/>
              </a:ext>
            </a:extLst>
          </p:cNvPr>
          <p:cNvGrpSpPr/>
          <p:nvPr/>
        </p:nvGrpSpPr>
        <p:grpSpPr>
          <a:xfrm>
            <a:off x="13269027" y="-307899"/>
            <a:ext cx="5047548" cy="3194594"/>
            <a:chOff x="0" y="-28575"/>
            <a:chExt cx="1329395" cy="841375"/>
          </a:xfrm>
        </p:grpSpPr>
        <p:sp>
          <p:nvSpPr>
            <p:cNvPr id="287" name="Google Shape;287;p22">
              <a:extLst>
                <a:ext uri="{FF2B5EF4-FFF2-40B4-BE49-F238E27FC236}">
                  <a16:creationId xmlns:a16="http://schemas.microsoft.com/office/drawing/2014/main" id="{D1C41655-850A-82DC-DBBF-E723FD51CF16}"/>
                </a:ext>
              </a:extLst>
            </p:cNvPr>
            <p:cNvSpPr/>
            <p:nvPr/>
          </p:nvSpPr>
          <p:spPr>
            <a:xfrm>
              <a:off x="0" y="0"/>
              <a:ext cx="1329395" cy="712486"/>
            </a:xfrm>
            <a:custGeom>
              <a:avLst/>
              <a:gdLst/>
              <a:ahLst/>
              <a:cxnLst/>
              <a:rect l="l" t="t" r="r" b="b"/>
              <a:pathLst>
                <a:path w="1329395" h="712486" extrusionOk="0">
                  <a:moveTo>
                    <a:pt x="0" y="0"/>
                  </a:moveTo>
                  <a:lnTo>
                    <a:pt x="1329395" y="0"/>
                  </a:lnTo>
                  <a:lnTo>
                    <a:pt x="1329395" y="712486"/>
                  </a:lnTo>
                  <a:lnTo>
                    <a:pt x="0" y="712486"/>
                  </a:lnTo>
                  <a:close/>
                </a:path>
              </a:pathLst>
            </a:custGeom>
            <a:solidFill>
              <a:srgbClr val="FD9F9D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" name="Google Shape;288;p22">
              <a:extLst>
                <a:ext uri="{FF2B5EF4-FFF2-40B4-BE49-F238E27FC236}">
                  <a16:creationId xmlns:a16="http://schemas.microsoft.com/office/drawing/2014/main" id="{CB664579-FF81-7F6B-7CE2-ED72ACB13868}"/>
                </a:ext>
              </a:extLst>
            </p:cNvPr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9" name="Google Shape;289;p22">
            <a:extLst>
              <a:ext uri="{FF2B5EF4-FFF2-40B4-BE49-F238E27FC236}">
                <a16:creationId xmlns:a16="http://schemas.microsoft.com/office/drawing/2014/main" id="{5DE30195-6F3F-B615-2E62-68EE2B0E0843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261368" y="-64140"/>
            <a:ext cx="2569957" cy="2569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2">
            <a:extLst>
              <a:ext uri="{FF2B5EF4-FFF2-40B4-BE49-F238E27FC236}">
                <a16:creationId xmlns:a16="http://schemas.microsoft.com/office/drawing/2014/main" id="{AE3B7522-97D0-54B4-1F5D-88CE7EC8361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5805209" y="-28575"/>
            <a:ext cx="2511366" cy="2511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" name="Google Shape;291;p22">
            <a:extLst>
              <a:ext uri="{FF2B5EF4-FFF2-40B4-BE49-F238E27FC236}">
                <a16:creationId xmlns:a16="http://schemas.microsoft.com/office/drawing/2014/main" id="{505D2D35-60BE-AC14-28A3-0CAFA2B5EAB7}"/>
              </a:ext>
            </a:extLst>
          </p:cNvPr>
          <p:cNvGrpSpPr/>
          <p:nvPr/>
        </p:nvGrpSpPr>
        <p:grpSpPr>
          <a:xfrm>
            <a:off x="-28575" y="2311554"/>
            <a:ext cx="18345154" cy="5580421"/>
            <a:chOff x="0" y="-28575"/>
            <a:chExt cx="4831645" cy="146974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92" name="Google Shape;292;p22">
              <a:extLst>
                <a:ext uri="{FF2B5EF4-FFF2-40B4-BE49-F238E27FC236}">
                  <a16:creationId xmlns:a16="http://schemas.microsoft.com/office/drawing/2014/main" id="{0DEEEAB1-45B8-05F3-1823-A8A4EB181F1C}"/>
                </a:ext>
              </a:extLst>
            </p:cNvPr>
            <p:cNvSpPr/>
            <p:nvPr/>
          </p:nvSpPr>
          <p:spPr>
            <a:xfrm>
              <a:off x="0" y="0"/>
              <a:ext cx="4831645" cy="1441165"/>
            </a:xfrm>
            <a:custGeom>
              <a:avLst/>
              <a:gdLst/>
              <a:ahLst/>
              <a:cxnLst/>
              <a:rect l="l" t="t" r="r" b="b"/>
              <a:pathLst>
                <a:path w="4831645" h="1441165" extrusionOk="0">
                  <a:moveTo>
                    <a:pt x="0" y="0"/>
                  </a:moveTo>
                  <a:lnTo>
                    <a:pt x="4831645" y="0"/>
                  </a:lnTo>
                  <a:lnTo>
                    <a:pt x="4831645" y="1441165"/>
                  </a:lnTo>
                  <a:lnTo>
                    <a:pt x="0" y="1441165"/>
                  </a:lnTo>
                  <a:close/>
                </a:path>
              </a:pathLst>
            </a:custGeom>
            <a:grp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93" name="Google Shape;293;p22">
              <a:extLst>
                <a:ext uri="{FF2B5EF4-FFF2-40B4-BE49-F238E27FC236}">
                  <a16:creationId xmlns:a16="http://schemas.microsoft.com/office/drawing/2014/main" id="{6EECF0FE-8A3D-5426-672C-2412961234F6}"/>
                </a:ext>
              </a:extLst>
            </p:cNvPr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4" name="Google Shape;294;p22">
            <a:extLst>
              <a:ext uri="{FF2B5EF4-FFF2-40B4-BE49-F238E27FC236}">
                <a16:creationId xmlns:a16="http://schemas.microsoft.com/office/drawing/2014/main" id="{5724FB19-0CF6-12AE-2197-BC3ABAD0B78A}"/>
              </a:ext>
            </a:extLst>
          </p:cNvPr>
          <p:cNvSpPr txBox="1"/>
          <p:nvPr/>
        </p:nvSpPr>
        <p:spPr>
          <a:xfrm>
            <a:off x="1148316" y="2650227"/>
            <a:ext cx="16948297" cy="5005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3200" b="1" dirty="0" err="1">
                <a:latin typeface="Poppins" pitchFamily="2" charset="77"/>
                <a:cs typeface="Poppins" pitchFamily="2" charset="77"/>
              </a:rPr>
              <a:t>Bruksområde</a:t>
            </a:r>
            <a:endParaRPr lang="en-US" sz="3200" b="1" dirty="0">
              <a:latin typeface="Poppins" pitchFamily="2" charset="77"/>
              <a:cs typeface="Poppi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Poppins" pitchFamily="2" charset="77"/>
                <a:cs typeface="Poppins" pitchFamily="2" charset="77"/>
              </a:rPr>
              <a:t>Søkemotorer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ønsker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å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vise de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mest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relevante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sidene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høyest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mulig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for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brukerne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.</a:t>
            </a:r>
          </a:p>
          <a:p>
            <a:pPr lvl="1"/>
            <a:r>
              <a:rPr lang="en-US" sz="3200" dirty="0">
                <a:latin typeface="Poppins" pitchFamily="2" charset="77"/>
                <a:cs typeface="Poppins" pitchFamily="2" charset="77"/>
              </a:rPr>
              <a:t>	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Rangere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nettsider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etter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relevans</a:t>
            </a:r>
            <a:endParaRPr lang="en-US" sz="3200" dirty="0">
              <a:latin typeface="Poppins" pitchFamily="2" charset="77"/>
              <a:cs typeface="Poppins" pitchFamily="2" charset="77"/>
            </a:endParaRPr>
          </a:p>
          <a:p>
            <a:pPr marL="571500" lvl="6" indent="-5715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Poppins" pitchFamily="2" charset="77"/>
                <a:cs typeface="Poppins" pitchFamily="2" charset="77"/>
              </a:rPr>
              <a:t>Idé</a:t>
            </a:r>
            <a:endParaRPr lang="en-US" sz="3200" dirty="0">
              <a:latin typeface="Poppins" pitchFamily="2" charset="77"/>
              <a:cs typeface="Poppins" pitchFamily="2" charset="77"/>
            </a:endParaRPr>
          </a:p>
          <a:p>
            <a:pPr lvl="7"/>
            <a:r>
              <a:rPr lang="en-US" sz="3200" dirty="0">
                <a:latin typeface="Poppins" pitchFamily="2" charset="77"/>
                <a:cs typeface="Poppins" pitchFamily="2" charset="77"/>
              </a:rPr>
              <a:t>	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Bruke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antall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innkommende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lenker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en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spesifikk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side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mottar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.</a:t>
            </a:r>
          </a:p>
          <a:p>
            <a:r>
              <a:rPr lang="en-US" sz="3200" dirty="0">
                <a:latin typeface="Poppins" pitchFamily="2" charset="77"/>
                <a:cs typeface="Poppins" pitchFamily="2" charset="77"/>
              </a:rPr>
              <a:t>	En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grei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idé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, men et problem</a:t>
            </a:r>
          </a:p>
          <a:p>
            <a:r>
              <a:rPr lang="en-US" sz="3200" dirty="0">
                <a:latin typeface="Poppins" pitchFamily="2" charset="77"/>
                <a:cs typeface="Poppins" pitchFamily="2" charset="77"/>
              </a:rPr>
              <a:t>		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en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luguber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person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kan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lage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nettsider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med link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til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hovedsiden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for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å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				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kunstig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forhøye</a:t>
            </a:r>
            <a:r>
              <a:rPr lang="en-US" sz="32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200" dirty="0" err="1">
                <a:latin typeface="Poppins" pitchFamily="2" charset="77"/>
                <a:cs typeface="Poppins" pitchFamily="2" charset="77"/>
              </a:rPr>
              <a:t>rangeringen</a:t>
            </a:r>
            <a:endParaRPr lang="en-US" sz="3200" dirty="0">
              <a:latin typeface="Poppins" pitchFamily="2" charset="77"/>
              <a:cs typeface="Poppins" pitchFamily="2" charset="77"/>
            </a:endParaRPr>
          </a:p>
          <a:p>
            <a:endParaRPr lang="en-US" sz="3600" dirty="0">
              <a:latin typeface="Poppins" pitchFamily="2" charset="77"/>
              <a:cs typeface="Poppins" pitchFamily="2" charset="77"/>
            </a:endParaRPr>
          </a:p>
          <a:p>
            <a:r>
              <a:rPr lang="en-US" sz="3600" dirty="0" err="1">
                <a:latin typeface="Poppins" pitchFamily="2" charset="77"/>
                <a:cs typeface="Poppins" pitchFamily="2" charset="77"/>
              </a:rPr>
              <a:t>Derfor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kan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man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gjøre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noe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smartere</a:t>
            </a:r>
            <a:endParaRPr lang="en-US" sz="3600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95" name="Google Shape;295;p22">
            <a:extLst>
              <a:ext uri="{FF2B5EF4-FFF2-40B4-BE49-F238E27FC236}">
                <a16:creationId xmlns:a16="http://schemas.microsoft.com/office/drawing/2014/main" id="{40A3B6FA-46AF-BCC2-3EFC-1A90E62465FD}"/>
              </a:ext>
            </a:extLst>
          </p:cNvPr>
          <p:cNvSpPr txBox="1"/>
          <p:nvPr/>
        </p:nvSpPr>
        <p:spPr>
          <a:xfrm>
            <a:off x="5784641" y="463300"/>
            <a:ext cx="6718717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Bakgrunnsinfo</a:t>
            </a:r>
            <a:endParaRPr dirty="0"/>
          </a:p>
        </p:txBody>
      </p:sp>
      <p:cxnSp>
        <p:nvCxnSpPr>
          <p:cNvPr id="298" name="Google Shape;298;p22">
            <a:extLst>
              <a:ext uri="{FF2B5EF4-FFF2-40B4-BE49-F238E27FC236}">
                <a16:creationId xmlns:a16="http://schemas.microsoft.com/office/drawing/2014/main" id="{338629D4-A89D-C1B0-BDED-9B896215A960}"/>
              </a:ext>
            </a:extLst>
          </p:cNvPr>
          <p:cNvCxnSpPr/>
          <p:nvPr/>
        </p:nvCxnSpPr>
        <p:spPr>
          <a:xfrm rot="10800000">
            <a:off x="5004686" y="7892036"/>
            <a:ext cx="0" cy="2455512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9" name="Google Shape;299;p22">
            <a:extLst>
              <a:ext uri="{FF2B5EF4-FFF2-40B4-BE49-F238E27FC236}">
                <a16:creationId xmlns:a16="http://schemas.microsoft.com/office/drawing/2014/main" id="{88C971E0-C531-D0D0-E245-42181F6891EC}"/>
              </a:ext>
            </a:extLst>
          </p:cNvPr>
          <p:cNvCxnSpPr/>
          <p:nvPr/>
        </p:nvCxnSpPr>
        <p:spPr>
          <a:xfrm rot="10800000">
            <a:off x="7458902" y="7892036"/>
            <a:ext cx="0" cy="2455512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0" name="Google Shape;300;p22">
            <a:extLst>
              <a:ext uri="{FF2B5EF4-FFF2-40B4-BE49-F238E27FC236}">
                <a16:creationId xmlns:a16="http://schemas.microsoft.com/office/drawing/2014/main" id="{6E0819E4-2CF9-923C-9EB6-BC2BA0C838CD}"/>
              </a:ext>
            </a:extLst>
          </p:cNvPr>
          <p:cNvCxnSpPr/>
          <p:nvPr/>
        </p:nvCxnSpPr>
        <p:spPr>
          <a:xfrm rot="10800000">
            <a:off x="15833872" y="7892036"/>
            <a:ext cx="0" cy="2455512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1" name="Google Shape;301;p22">
            <a:extLst>
              <a:ext uri="{FF2B5EF4-FFF2-40B4-BE49-F238E27FC236}">
                <a16:creationId xmlns:a16="http://schemas.microsoft.com/office/drawing/2014/main" id="{3DD644DE-A170-5A89-547F-31FB127D332A}"/>
              </a:ext>
            </a:extLst>
          </p:cNvPr>
          <p:cNvCxnSpPr/>
          <p:nvPr/>
        </p:nvCxnSpPr>
        <p:spPr>
          <a:xfrm rot="10800000">
            <a:off x="15819585" y="-19050"/>
            <a:ext cx="0" cy="2455512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85" name="Google Shape;285;p22">
            <a:extLst>
              <a:ext uri="{FF2B5EF4-FFF2-40B4-BE49-F238E27FC236}">
                <a16:creationId xmlns:a16="http://schemas.microsoft.com/office/drawing/2014/main" id="{AAF1E63A-5650-CB71-474C-82A6C9C887BA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28575" y="-28575"/>
            <a:ext cx="5018973" cy="24650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9704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0B1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21"/>
          <p:cNvGrpSpPr/>
          <p:nvPr/>
        </p:nvGrpSpPr>
        <p:grpSpPr>
          <a:xfrm>
            <a:off x="-171342" y="2591403"/>
            <a:ext cx="9698210" cy="5017950"/>
            <a:chOff x="0" y="-28575"/>
            <a:chExt cx="2554261" cy="1321600"/>
          </a:xfrm>
        </p:grpSpPr>
        <p:sp>
          <p:nvSpPr>
            <p:cNvPr id="266" name="Google Shape;266;p21"/>
            <p:cNvSpPr/>
            <p:nvPr/>
          </p:nvSpPr>
          <p:spPr>
            <a:xfrm>
              <a:off x="0" y="0"/>
              <a:ext cx="2554261" cy="1293025"/>
            </a:xfrm>
            <a:custGeom>
              <a:avLst/>
              <a:gdLst/>
              <a:ahLst/>
              <a:cxnLst/>
              <a:rect l="l" t="t" r="r" b="b"/>
              <a:pathLst>
                <a:path w="2554261" h="1293025" extrusionOk="0">
                  <a:moveTo>
                    <a:pt x="0" y="0"/>
                  </a:moveTo>
                  <a:lnTo>
                    <a:pt x="2554261" y="0"/>
                  </a:lnTo>
                  <a:lnTo>
                    <a:pt x="2554261" y="1293025"/>
                  </a:lnTo>
                  <a:lnTo>
                    <a:pt x="0" y="1293025"/>
                  </a:lnTo>
                  <a:close/>
                </a:path>
              </a:pathLst>
            </a:custGeom>
            <a:solidFill>
              <a:srgbClr val="DFF2A8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7" name="Google Shape;267;p21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68" name="Google Shape;268;p21"/>
          <p:cNvPicPr preferRelativeResize="0"/>
          <p:nvPr/>
        </p:nvPicPr>
        <p:blipFill rotWithShape="1">
          <a:blip r:embed="rId3">
            <a:alphaModFix/>
          </a:blip>
          <a:srcRect l="4607" t="2176" r="8085" b="34783"/>
          <a:stretch/>
        </p:blipFill>
        <p:spPr>
          <a:xfrm>
            <a:off x="8757803" y="-28575"/>
            <a:ext cx="9530197" cy="1031557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1"/>
          <p:cNvSpPr txBox="1"/>
          <p:nvPr/>
        </p:nvSpPr>
        <p:spPr>
          <a:xfrm>
            <a:off x="-38253" y="4459301"/>
            <a:ext cx="8796056" cy="327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 err="1">
                <a:latin typeface="Poppins ExtraBold"/>
                <a:ea typeface="Poppins ExtraBold"/>
                <a:cs typeface="Poppins ExtraBold"/>
                <a:sym typeface="Poppins ExtraBold"/>
              </a:rPr>
              <a:t>H</a:t>
            </a:r>
            <a:r>
              <a:rPr lang="en-US" sz="80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vordan</a:t>
            </a:r>
            <a:r>
              <a:rPr lang="en-US" sz="80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80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funker</a:t>
            </a:r>
            <a:r>
              <a:rPr lang="en-US" sz="80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det</a:t>
            </a:r>
            <a:endParaRPr lang="en-US" sz="8000" dirty="0"/>
          </a:p>
        </p:txBody>
      </p:sp>
      <p:sp>
        <p:nvSpPr>
          <p:cNvPr id="270" name="Google Shape;270;p21"/>
          <p:cNvSpPr txBox="1"/>
          <p:nvPr/>
        </p:nvSpPr>
        <p:spPr>
          <a:xfrm>
            <a:off x="932348" y="8691079"/>
            <a:ext cx="6854854" cy="880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Hva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er det?</a:t>
            </a: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 err="1">
                <a:latin typeface="Poppins"/>
                <a:cs typeface="Poppins"/>
                <a:sym typeface="Poppins"/>
              </a:rPr>
              <a:t>Algoritmen</a:t>
            </a:r>
            <a:endParaRPr dirty="0"/>
          </a:p>
        </p:txBody>
      </p:sp>
      <p:sp>
        <p:nvSpPr>
          <p:cNvPr id="271" name="Google Shape;271;p21"/>
          <p:cNvSpPr txBox="1"/>
          <p:nvPr/>
        </p:nvSpPr>
        <p:spPr>
          <a:xfrm>
            <a:off x="5489968" y="178375"/>
            <a:ext cx="3267835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462" b="0" i="0" u="none" strike="noStrike" cap="non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02</a:t>
            </a:r>
            <a:endParaRPr/>
          </a:p>
        </p:txBody>
      </p:sp>
      <p:cxnSp>
        <p:nvCxnSpPr>
          <p:cNvPr id="272" name="Google Shape;272;p21"/>
          <p:cNvCxnSpPr/>
          <p:nvPr/>
        </p:nvCxnSpPr>
        <p:spPr>
          <a:xfrm rot="10800000" flipH="1">
            <a:off x="-38243" y="2680849"/>
            <a:ext cx="8796046" cy="9525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3" name="Google Shape;273;p21"/>
          <p:cNvCxnSpPr/>
          <p:nvPr/>
        </p:nvCxnSpPr>
        <p:spPr>
          <a:xfrm rot="10800000" flipH="1">
            <a:off x="-38243" y="7618878"/>
            <a:ext cx="8796046" cy="9525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4" name="Google Shape;274;p21"/>
          <p:cNvCxnSpPr/>
          <p:nvPr/>
        </p:nvCxnSpPr>
        <p:spPr>
          <a:xfrm rot="10800000">
            <a:off x="8743531" y="-118770"/>
            <a:ext cx="0" cy="10524539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75" name="Google Shape;275;p21"/>
          <p:cNvPicPr preferRelativeResize="0"/>
          <p:nvPr/>
        </p:nvPicPr>
        <p:blipFill rotWithShape="1">
          <a:blip r:embed="rId4">
            <a:alphaModFix/>
          </a:blip>
          <a:srcRect b="2242"/>
          <a:stretch/>
        </p:blipFill>
        <p:spPr>
          <a:xfrm>
            <a:off x="-28585" y="-42862"/>
            <a:ext cx="5518553" cy="2709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0B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18"/>
          <p:cNvGrpSpPr/>
          <p:nvPr/>
        </p:nvGrpSpPr>
        <p:grpSpPr>
          <a:xfrm>
            <a:off x="214844" y="106348"/>
            <a:ext cx="17858307" cy="9965807"/>
            <a:chOff x="0" y="-28575"/>
            <a:chExt cx="4703423" cy="2624739"/>
          </a:xfrm>
        </p:grpSpPr>
        <p:sp>
          <p:nvSpPr>
            <p:cNvPr id="189" name="Google Shape;189;p18"/>
            <p:cNvSpPr/>
            <p:nvPr/>
          </p:nvSpPr>
          <p:spPr>
            <a:xfrm>
              <a:off x="0" y="0"/>
              <a:ext cx="4703423" cy="2596164"/>
            </a:xfrm>
            <a:custGeom>
              <a:avLst/>
              <a:gdLst/>
              <a:ahLst/>
              <a:cxnLst/>
              <a:rect l="l" t="t" r="r" b="b"/>
              <a:pathLst>
                <a:path w="4703423" h="2596164" extrusionOk="0">
                  <a:moveTo>
                    <a:pt x="0" y="0"/>
                  </a:moveTo>
                  <a:lnTo>
                    <a:pt x="4703423" y="0"/>
                  </a:lnTo>
                  <a:lnTo>
                    <a:pt x="4703423" y="2596164"/>
                  </a:lnTo>
                  <a:lnTo>
                    <a:pt x="0" y="2596164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90" name="Google Shape;190;p1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1" name="Google Shape;191;p18"/>
          <p:cNvPicPr preferRelativeResize="0"/>
          <p:nvPr/>
        </p:nvPicPr>
        <p:blipFill rotWithShape="1">
          <a:blip r:embed="rId3">
            <a:alphaModFix/>
          </a:blip>
          <a:srcRect l="13141" t="-40" r="13280"/>
          <a:stretch/>
        </p:blipFill>
        <p:spPr>
          <a:xfrm>
            <a:off x="228650" y="3308750"/>
            <a:ext cx="6788016" cy="67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/>
          <p:nvPr/>
        </p:nvSpPr>
        <p:spPr>
          <a:xfrm>
            <a:off x="228650" y="227601"/>
            <a:ext cx="6788015" cy="3067992"/>
          </a:xfrm>
          <a:custGeom>
            <a:avLst/>
            <a:gdLst/>
            <a:ahLst/>
            <a:cxnLst/>
            <a:rect l="l" t="t" r="r" b="b"/>
            <a:pathLst>
              <a:path w="1966047" h="805776" extrusionOk="0">
                <a:moveTo>
                  <a:pt x="0" y="0"/>
                </a:moveTo>
                <a:lnTo>
                  <a:pt x="1966047" y="0"/>
                </a:lnTo>
                <a:lnTo>
                  <a:pt x="1966047" y="805776"/>
                </a:lnTo>
                <a:lnTo>
                  <a:pt x="0" y="805776"/>
                </a:lnTo>
                <a:close/>
              </a:path>
            </a:pathLst>
          </a:custGeom>
          <a:solidFill>
            <a:srgbClr val="67D3ED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7" name="Google Shape;197;p18"/>
          <p:cNvSpPr txBox="1"/>
          <p:nvPr/>
        </p:nvSpPr>
        <p:spPr>
          <a:xfrm>
            <a:off x="1028700" y="1281135"/>
            <a:ext cx="6275360" cy="1100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Hva</a:t>
            </a:r>
            <a:r>
              <a:rPr lang="en-US" sz="65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er det</a:t>
            </a:r>
            <a:endParaRPr dirty="0"/>
          </a:p>
        </p:txBody>
      </p:sp>
      <p:sp>
        <p:nvSpPr>
          <p:cNvPr id="199" name="Google Shape;199;p18"/>
          <p:cNvSpPr txBox="1"/>
          <p:nvPr/>
        </p:nvSpPr>
        <p:spPr>
          <a:xfrm>
            <a:off x="9646050" y="1211382"/>
            <a:ext cx="458412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latin typeface="Poppins ExtraBold"/>
                <a:cs typeface="Poppins ExtraBold"/>
                <a:sym typeface="Poppins ExtraBold"/>
              </a:rPr>
              <a:t>Teori</a:t>
            </a:r>
            <a:endParaRPr dirty="0"/>
          </a:p>
        </p:txBody>
      </p:sp>
      <p:sp>
        <p:nvSpPr>
          <p:cNvPr id="200" name="Google Shape;200;p18"/>
          <p:cNvSpPr txBox="1"/>
          <p:nvPr/>
        </p:nvSpPr>
        <p:spPr>
          <a:xfrm>
            <a:off x="7304060" y="1883343"/>
            <a:ext cx="10517425" cy="664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3600" dirty="0">
                <a:latin typeface="Poppins" pitchFamily="2" charset="77"/>
                <a:cs typeface="Poppins" pitchFamily="2" charset="77"/>
              </a:rPr>
              <a:t>En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graf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model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som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beskriver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sannsynligheten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av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en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tilfeldig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bruker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til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å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besøke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en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nettside</a:t>
            </a:r>
            <a:endParaRPr lang="en-US" sz="3600" dirty="0">
              <a:latin typeface="Poppins" pitchFamily="2" charset="77"/>
              <a:cs typeface="Poppins" pitchFamily="2" charset="77"/>
            </a:endParaRPr>
          </a:p>
          <a:p>
            <a:endParaRPr lang="en-US" sz="3600" dirty="0">
              <a:latin typeface="Poppins" pitchFamily="2" charset="77"/>
              <a:cs typeface="Poppins" pitchFamily="2" charset="77"/>
            </a:endParaRPr>
          </a:p>
          <a:p>
            <a:r>
              <a:rPr lang="en-US" sz="3600" dirty="0" err="1">
                <a:latin typeface="Poppins" pitchFamily="2" charset="77"/>
                <a:cs typeface="Poppins" pitchFamily="2" charset="77"/>
              </a:rPr>
              <a:t>Brukeren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har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to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valg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:</a:t>
            </a:r>
          </a:p>
          <a:p>
            <a:pPr lvl="1"/>
            <a:r>
              <a:rPr lang="en-US" sz="3600" dirty="0">
                <a:latin typeface="Poppins" pitchFamily="2" charset="77"/>
                <a:cs typeface="Poppins" pitchFamily="2" charset="77"/>
              </a:rPr>
              <a:t>1.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Følge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en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lenke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på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en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besøkt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nettside</a:t>
            </a:r>
            <a:endParaRPr lang="en-US" sz="3600" dirty="0">
              <a:latin typeface="Poppins" pitchFamily="2" charset="77"/>
              <a:cs typeface="Poppins" pitchFamily="2" charset="77"/>
            </a:endParaRPr>
          </a:p>
          <a:p>
            <a:pPr lvl="1"/>
            <a:r>
              <a:rPr lang="en-US" sz="3600" dirty="0">
                <a:latin typeface="Poppins" pitchFamily="2" charset="77"/>
                <a:cs typeface="Poppins" pitchFamily="2" charset="77"/>
              </a:rPr>
              <a:t>2.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Besøke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en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nettside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direkte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(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f.eks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.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bokmerker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/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skrive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inn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nettside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)</a:t>
            </a:r>
          </a:p>
          <a:p>
            <a:endParaRPr lang="en-US" sz="3600" dirty="0">
              <a:latin typeface="Poppins" pitchFamily="2" charset="77"/>
              <a:cs typeface="Poppins" pitchFamily="2" charset="77"/>
            </a:endParaRPr>
          </a:p>
          <a:p>
            <a:r>
              <a:rPr lang="en-US" sz="3600" dirty="0" err="1">
                <a:latin typeface="Poppins" pitchFamily="2" charset="77"/>
                <a:cs typeface="Poppins" pitchFamily="2" charset="77"/>
              </a:rPr>
              <a:t>Noen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antagelser</a:t>
            </a:r>
            <a:endParaRPr lang="en-US" sz="3600" dirty="0">
              <a:latin typeface="Poppins" pitchFamily="2" charset="77"/>
              <a:cs typeface="Poppi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err="1">
                <a:latin typeface="Poppins" pitchFamily="2" charset="77"/>
                <a:cs typeface="Poppins" pitchFamily="2" charset="77"/>
              </a:rPr>
              <a:t>brukere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vil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stoppe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å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følge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lenker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og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bytte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til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noe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annet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etterhvert</a:t>
            </a:r>
            <a:endParaRPr lang="en-US" sz="3600" dirty="0">
              <a:latin typeface="Poppins" pitchFamily="2" charset="77"/>
              <a:cs typeface="Poppi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err="1">
                <a:latin typeface="Poppins" pitchFamily="2" charset="77"/>
                <a:cs typeface="Poppins" pitchFamily="2" charset="77"/>
              </a:rPr>
              <a:t>Brukere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kommer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til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å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stoppe</a:t>
            </a:r>
            <a:r>
              <a:rPr lang="en-US" sz="3600" dirty="0">
                <a:latin typeface="Poppins" pitchFamily="2" charset="77"/>
                <a:cs typeface="Poppins" pitchFamily="2" charset="77"/>
              </a:rPr>
              <a:t> </a:t>
            </a:r>
            <a:r>
              <a:rPr lang="en-US" sz="3600" dirty="0" err="1">
                <a:latin typeface="Poppins" pitchFamily="2" charset="77"/>
                <a:cs typeface="Poppins" pitchFamily="2" charset="77"/>
              </a:rPr>
              <a:t>etterhvert</a:t>
            </a:r>
            <a:endParaRPr lang="en-US" sz="3600" dirty="0">
              <a:latin typeface="Poppins" pitchFamily="2" charset="77"/>
              <a:cs typeface="Poppins" pitchFamily="2" charset="7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AE6D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oogle Shape;226;p20"/>
          <p:cNvGrpSpPr/>
          <p:nvPr/>
        </p:nvGrpSpPr>
        <p:grpSpPr>
          <a:xfrm>
            <a:off x="214844" y="106348"/>
            <a:ext cx="17858307" cy="9965807"/>
            <a:chOff x="0" y="-28575"/>
            <a:chExt cx="4703423" cy="2624739"/>
          </a:xfrm>
        </p:grpSpPr>
        <p:sp>
          <p:nvSpPr>
            <p:cNvPr id="227" name="Google Shape;227;p20"/>
            <p:cNvSpPr/>
            <p:nvPr/>
          </p:nvSpPr>
          <p:spPr>
            <a:xfrm>
              <a:off x="0" y="0"/>
              <a:ext cx="4703423" cy="2596164"/>
            </a:xfrm>
            <a:custGeom>
              <a:avLst/>
              <a:gdLst/>
              <a:ahLst/>
              <a:cxnLst/>
              <a:rect l="l" t="t" r="r" b="b"/>
              <a:pathLst>
                <a:path w="4703423" h="2596164" extrusionOk="0">
                  <a:moveTo>
                    <a:pt x="0" y="0"/>
                  </a:moveTo>
                  <a:lnTo>
                    <a:pt x="4703423" y="0"/>
                  </a:lnTo>
                  <a:lnTo>
                    <a:pt x="4703423" y="2596164"/>
                  </a:lnTo>
                  <a:lnTo>
                    <a:pt x="0" y="2596164"/>
                  </a:lnTo>
                  <a:close/>
                </a:path>
              </a:pathLst>
            </a:custGeom>
            <a:solidFill>
              <a:srgbClr val="67D3ED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Google Shape;228;p20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9" name="Google Shape;229;p20"/>
          <p:cNvGrpSpPr/>
          <p:nvPr/>
        </p:nvGrpSpPr>
        <p:grpSpPr>
          <a:xfrm>
            <a:off x="214844" y="106348"/>
            <a:ext cx="17858307" cy="3782400"/>
            <a:chOff x="0" y="-28575"/>
            <a:chExt cx="4703423" cy="996188"/>
          </a:xfrm>
        </p:grpSpPr>
        <p:sp>
          <p:nvSpPr>
            <p:cNvPr id="230" name="Google Shape;230;p20"/>
            <p:cNvSpPr/>
            <p:nvPr/>
          </p:nvSpPr>
          <p:spPr>
            <a:xfrm>
              <a:off x="0" y="0"/>
              <a:ext cx="4703423" cy="967613"/>
            </a:xfrm>
            <a:custGeom>
              <a:avLst/>
              <a:gdLst/>
              <a:ahLst/>
              <a:cxnLst/>
              <a:rect l="l" t="t" r="r" b="b"/>
              <a:pathLst>
                <a:path w="4703423" h="967613" extrusionOk="0">
                  <a:moveTo>
                    <a:pt x="0" y="0"/>
                  </a:moveTo>
                  <a:lnTo>
                    <a:pt x="4703423" y="0"/>
                  </a:lnTo>
                  <a:lnTo>
                    <a:pt x="4703423" y="967613"/>
                  </a:lnTo>
                  <a:lnTo>
                    <a:pt x="0" y="967613"/>
                  </a:lnTo>
                  <a:close/>
                </a:path>
              </a:pathLst>
            </a:custGeom>
            <a:solidFill>
              <a:srgbClr val="DFF2A8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Google Shape;231;p20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" name="Google Shape;232;p20"/>
          <p:cNvGrpSpPr/>
          <p:nvPr/>
        </p:nvGrpSpPr>
        <p:grpSpPr>
          <a:xfrm>
            <a:off x="1118282" y="5441466"/>
            <a:ext cx="2802635" cy="2815197"/>
            <a:chOff x="1813" y="0"/>
            <a:chExt cx="809173" cy="812800"/>
          </a:xfrm>
        </p:grpSpPr>
        <p:sp>
          <p:nvSpPr>
            <p:cNvPr id="233" name="Google Shape;233;p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5" name="Google Shape;235;p20"/>
          <p:cNvSpPr/>
          <p:nvPr/>
        </p:nvSpPr>
        <p:spPr>
          <a:xfrm>
            <a:off x="1136566" y="5466034"/>
            <a:ext cx="2766071" cy="276606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5000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20"/>
          <p:cNvGrpSpPr/>
          <p:nvPr/>
        </p:nvGrpSpPr>
        <p:grpSpPr>
          <a:xfrm>
            <a:off x="5534548" y="5441466"/>
            <a:ext cx="2802635" cy="2815197"/>
            <a:chOff x="1813" y="0"/>
            <a:chExt cx="809173" cy="812800"/>
          </a:xfrm>
        </p:grpSpPr>
        <p:sp>
          <p:nvSpPr>
            <p:cNvPr id="237" name="Google Shape;237;p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9" name="Google Shape;239;p20"/>
          <p:cNvSpPr/>
          <p:nvPr/>
        </p:nvSpPr>
        <p:spPr>
          <a:xfrm>
            <a:off x="5552831" y="5466034"/>
            <a:ext cx="2766071" cy="276606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4901" r="-24901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" name="Google Shape;240;p20"/>
          <p:cNvGrpSpPr/>
          <p:nvPr/>
        </p:nvGrpSpPr>
        <p:grpSpPr>
          <a:xfrm>
            <a:off x="9949945" y="5441466"/>
            <a:ext cx="2802635" cy="2815197"/>
            <a:chOff x="1813" y="0"/>
            <a:chExt cx="809173" cy="812800"/>
          </a:xfrm>
        </p:grpSpPr>
        <p:sp>
          <p:nvSpPr>
            <p:cNvPr id="241" name="Google Shape;241;p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3" name="Google Shape;243;p20"/>
          <p:cNvSpPr/>
          <p:nvPr/>
        </p:nvSpPr>
        <p:spPr>
          <a:xfrm>
            <a:off x="9969097" y="5466034"/>
            <a:ext cx="2766071" cy="276606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0149" b="-39750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20"/>
          <p:cNvGrpSpPr/>
          <p:nvPr/>
        </p:nvGrpSpPr>
        <p:grpSpPr>
          <a:xfrm>
            <a:off x="14367079" y="5441466"/>
            <a:ext cx="2802635" cy="2815197"/>
            <a:chOff x="1813" y="0"/>
            <a:chExt cx="809173" cy="812800"/>
          </a:xfrm>
        </p:grpSpPr>
        <p:sp>
          <p:nvSpPr>
            <p:cNvPr id="245" name="Google Shape;245;p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7" name="Google Shape;247;p20"/>
          <p:cNvSpPr/>
          <p:nvPr/>
        </p:nvSpPr>
        <p:spPr>
          <a:xfrm>
            <a:off x="14385363" y="5466034"/>
            <a:ext cx="2766071" cy="276606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24998" r="-24998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0"/>
          <p:cNvSpPr txBox="1"/>
          <p:nvPr/>
        </p:nvSpPr>
        <p:spPr>
          <a:xfrm>
            <a:off x="214844" y="1611312"/>
            <a:ext cx="10512918" cy="1100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Algortimen</a:t>
            </a:r>
            <a:endParaRPr dirty="0"/>
          </a:p>
        </p:txBody>
      </p:sp>
      <p:sp>
        <p:nvSpPr>
          <p:cNvPr id="250" name="Google Shape;250;p20"/>
          <p:cNvSpPr txBox="1"/>
          <p:nvPr/>
        </p:nvSpPr>
        <p:spPr>
          <a:xfrm>
            <a:off x="858857" y="4335488"/>
            <a:ext cx="3364925" cy="99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Velg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en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side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å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starte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på</a:t>
            </a:r>
            <a:endParaRPr dirty="0"/>
          </a:p>
        </p:txBody>
      </p:sp>
      <p:sp>
        <p:nvSpPr>
          <p:cNvPr id="251" name="Google Shape;251;p20"/>
          <p:cNvSpPr txBox="1"/>
          <p:nvPr/>
        </p:nvSpPr>
        <p:spPr>
          <a:xfrm>
            <a:off x="837139" y="8523363"/>
            <a:ext cx="3364925" cy="467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Kan bli gjort tilfeldig</a:t>
            </a:r>
            <a:endParaRPr lang="en-US" dirty="0"/>
          </a:p>
        </p:txBody>
      </p:sp>
      <p:sp>
        <p:nvSpPr>
          <p:cNvPr id="252" name="Google Shape;252;p20"/>
          <p:cNvSpPr txBox="1"/>
          <p:nvPr/>
        </p:nvSpPr>
        <p:spPr>
          <a:xfrm>
            <a:off x="5253402" y="4335488"/>
            <a:ext cx="3364925" cy="99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Følg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en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lenke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eller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hopp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tilfeldig</a:t>
            </a:r>
            <a:endParaRPr dirty="0"/>
          </a:p>
        </p:txBody>
      </p:sp>
      <p:sp>
        <p:nvSpPr>
          <p:cNvPr id="253" name="Google Shape;253;p20"/>
          <p:cNvSpPr txBox="1"/>
          <p:nvPr/>
        </p:nvSpPr>
        <p:spPr>
          <a:xfrm>
            <a:off x="5253405" y="8523363"/>
            <a:ext cx="3364925" cy="140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sz="2200" dirty="0"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nb-NO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annsynligheten for tilfeldig hopp er ofte rundt 15%</a:t>
            </a:r>
            <a:endParaRPr dirty="0"/>
          </a:p>
        </p:txBody>
      </p:sp>
      <p:sp>
        <p:nvSpPr>
          <p:cNvPr id="254" name="Google Shape;254;p20"/>
          <p:cNvSpPr txBox="1"/>
          <p:nvPr/>
        </p:nvSpPr>
        <p:spPr>
          <a:xfrm>
            <a:off x="9647947" y="4584787"/>
            <a:ext cx="3364925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Gjenta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prosessen</a:t>
            </a:r>
            <a:endParaRPr dirty="0"/>
          </a:p>
        </p:txBody>
      </p:sp>
      <p:sp>
        <p:nvSpPr>
          <p:cNvPr id="255" name="Google Shape;255;p20"/>
          <p:cNvSpPr txBox="1"/>
          <p:nvPr/>
        </p:nvSpPr>
        <p:spPr>
          <a:xfrm>
            <a:off x="9669671" y="8523363"/>
            <a:ext cx="3364925" cy="140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Fortsetter dette en god stund, til en muligens konvergens</a:t>
            </a:r>
            <a:endParaRPr dirty="0"/>
          </a:p>
        </p:txBody>
      </p:sp>
      <p:sp>
        <p:nvSpPr>
          <p:cNvPr id="256" name="Google Shape;256;p20"/>
          <p:cNvSpPr txBox="1"/>
          <p:nvPr/>
        </p:nvSpPr>
        <p:spPr>
          <a:xfrm>
            <a:off x="14070954" y="4335488"/>
            <a:ext cx="3604905" cy="99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Samle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opp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statistikk</a:t>
            </a:r>
            <a:r>
              <a:rPr lang="en-US" sz="27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 for </a:t>
            </a:r>
            <a:r>
              <a:rPr lang="en-US" sz="2700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besøk</a:t>
            </a:r>
            <a:endParaRPr dirty="0"/>
          </a:p>
        </p:txBody>
      </p:sp>
      <p:sp>
        <p:nvSpPr>
          <p:cNvPr id="257" name="Google Shape;257;p20"/>
          <p:cNvSpPr txBox="1"/>
          <p:nvPr/>
        </p:nvSpPr>
        <p:spPr>
          <a:xfrm>
            <a:off x="14085936" y="8523363"/>
            <a:ext cx="3364925" cy="140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Ranger statistikken basert på eksperimentet</a:t>
            </a:r>
            <a:endParaRPr dirty="0"/>
          </a:p>
        </p:txBody>
      </p:sp>
      <p:cxnSp>
        <p:nvCxnSpPr>
          <p:cNvPr id="258" name="Google Shape;258;p20"/>
          <p:cNvCxnSpPr/>
          <p:nvPr/>
        </p:nvCxnSpPr>
        <p:spPr>
          <a:xfrm>
            <a:off x="4411614" y="6830014"/>
            <a:ext cx="711118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59" name="Google Shape;259;p20"/>
          <p:cNvCxnSpPr/>
          <p:nvPr/>
        </p:nvCxnSpPr>
        <p:spPr>
          <a:xfrm>
            <a:off x="8788441" y="6830014"/>
            <a:ext cx="711118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60" name="Google Shape;260;p20"/>
          <p:cNvCxnSpPr/>
          <p:nvPr/>
        </p:nvCxnSpPr>
        <p:spPr>
          <a:xfrm>
            <a:off x="13225095" y="6830014"/>
            <a:ext cx="711118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81A38E6-EECB-691E-F226-16E15E86DE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4031" y="224475"/>
            <a:ext cx="8033847" cy="366427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0B1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51422" y="-38100"/>
            <a:ext cx="2374678" cy="2374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688519" y="-19050"/>
            <a:ext cx="2281953" cy="2281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65641" y="-105953"/>
            <a:ext cx="4703504" cy="23688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23"/>
          <p:cNvCxnSpPr/>
          <p:nvPr/>
        </p:nvCxnSpPr>
        <p:spPr>
          <a:xfrm rot="10800000">
            <a:off x="13702807" y="-97108"/>
            <a:ext cx="0" cy="232191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9" name="Google Shape;329;p23"/>
          <p:cNvCxnSpPr/>
          <p:nvPr/>
        </p:nvCxnSpPr>
        <p:spPr>
          <a:xfrm rot="10800000">
            <a:off x="15956184" y="-97108"/>
            <a:ext cx="0" cy="232191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0" name="Google Shape;330;p23"/>
          <p:cNvSpPr txBox="1"/>
          <p:nvPr/>
        </p:nvSpPr>
        <p:spPr>
          <a:xfrm>
            <a:off x="4930334" y="587264"/>
            <a:ext cx="8427332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dirty="0" err="1">
                <a:latin typeface="Poppins ExtraBold"/>
                <a:cs typeface="Poppins ExtraBold"/>
                <a:sym typeface="Poppins ExtraBold"/>
              </a:rPr>
              <a:t>Legendarisk</a:t>
            </a:r>
            <a:r>
              <a:rPr lang="en-US" sz="6500" dirty="0">
                <a:latin typeface="Poppins ExtraBold"/>
                <a:cs typeface="Poppins ExtraBold"/>
                <a:sym typeface="Poppins ExtraBold"/>
              </a:rPr>
              <a:t> surfer</a:t>
            </a:r>
            <a:endParaRPr dirty="0"/>
          </a:p>
        </p:txBody>
      </p:sp>
      <p:sp>
        <p:nvSpPr>
          <p:cNvPr id="331" name="Google Shape;331;p23"/>
          <p:cNvSpPr txBox="1"/>
          <p:nvPr/>
        </p:nvSpPr>
        <p:spPr>
          <a:xfrm>
            <a:off x="7148546" y="3207353"/>
            <a:ext cx="3870752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Kelly Slater</a:t>
            </a:r>
            <a:endParaRPr dirty="0"/>
          </a:p>
        </p:txBody>
      </p:sp>
      <p:sp>
        <p:nvSpPr>
          <p:cNvPr id="332" name="Google Shape;332;p23"/>
          <p:cNvSpPr txBox="1"/>
          <p:nvPr/>
        </p:nvSpPr>
        <p:spPr>
          <a:xfrm>
            <a:off x="7148546" y="8280802"/>
            <a:ext cx="3870752" cy="947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World Surf League champion 11 times</a:t>
            </a:r>
            <a:endParaRPr dirty="0"/>
          </a:p>
        </p:txBody>
      </p:sp>
      <p:pic>
        <p:nvPicPr>
          <p:cNvPr id="1028" name="Picture 4" descr="Kelly Slater | Baywatch | Fandom">
            <a:extLst>
              <a:ext uri="{FF2B5EF4-FFF2-40B4-BE49-F238E27FC236}">
                <a16:creationId xmlns:a16="http://schemas.microsoft.com/office/drawing/2014/main" id="{DCF29C38-F9C9-BA40-68F5-B5241E860D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423" y="3986029"/>
            <a:ext cx="3381153" cy="4076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09;p19">
            <a:extLst>
              <a:ext uri="{FF2B5EF4-FFF2-40B4-BE49-F238E27FC236}">
                <a16:creationId xmlns:a16="http://schemas.microsoft.com/office/drawing/2014/main" id="{15136BB6-B683-3586-2732-6F3E191508AA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6779" r="28406"/>
          <a:stretch/>
        </p:blipFill>
        <p:spPr>
          <a:xfrm>
            <a:off x="13688519" y="2281953"/>
            <a:ext cx="6717090" cy="8169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550;p31">
            <a:extLst>
              <a:ext uri="{FF2B5EF4-FFF2-40B4-BE49-F238E27FC236}">
                <a16:creationId xmlns:a16="http://schemas.microsoft.com/office/drawing/2014/main" id="{D89CCF77-6274-D982-9184-C08A952168A1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t="31551" b="885"/>
          <a:stretch/>
        </p:blipFill>
        <p:spPr>
          <a:xfrm>
            <a:off x="-5157510" y="2262903"/>
            <a:ext cx="9814993" cy="8131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0B1"/>
        </a:solid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6340" y="-98052"/>
            <a:ext cx="5408608" cy="5408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30"/>
          <p:cNvPicPr preferRelativeResize="0"/>
          <p:nvPr/>
        </p:nvPicPr>
        <p:blipFill rotWithShape="1">
          <a:blip r:embed="rId4">
            <a:alphaModFix/>
          </a:blip>
          <a:srcRect t="32660" b="2124"/>
          <a:stretch/>
        </p:blipFill>
        <p:spPr>
          <a:xfrm>
            <a:off x="5293218" y="0"/>
            <a:ext cx="9196639" cy="749681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7" name="Google Shape;527;p30"/>
          <p:cNvCxnSpPr/>
          <p:nvPr/>
        </p:nvCxnSpPr>
        <p:spPr>
          <a:xfrm rot="10800000" flipH="1">
            <a:off x="-19050" y="7487285"/>
            <a:ext cx="18326100" cy="1905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28" name="Google Shape;528;p30"/>
          <p:cNvCxnSpPr/>
          <p:nvPr/>
        </p:nvCxnSpPr>
        <p:spPr>
          <a:xfrm flipH="1">
            <a:off x="5274168" y="-47826"/>
            <a:ext cx="9525" cy="7033491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29" name="Google Shape;529;p30"/>
          <p:cNvPicPr preferRelativeResize="0"/>
          <p:nvPr/>
        </p:nvPicPr>
        <p:blipFill rotWithShape="1">
          <a:blip r:embed="rId5">
            <a:alphaModFix/>
          </a:blip>
          <a:srcRect b="811"/>
          <a:stretch/>
        </p:blipFill>
        <p:spPr>
          <a:xfrm>
            <a:off x="14496546" y="-47839"/>
            <a:ext cx="3810514" cy="7525599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30"/>
          <p:cNvSpPr txBox="1"/>
          <p:nvPr/>
        </p:nvSpPr>
        <p:spPr>
          <a:xfrm>
            <a:off x="1028700" y="8056795"/>
            <a:ext cx="8433786" cy="1184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 err="1">
                <a:solidFill>
                  <a:srgbClr val="000000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Konklusjon</a:t>
            </a:r>
            <a:endParaRPr dirty="0"/>
          </a:p>
        </p:txBody>
      </p:sp>
      <p:sp>
        <p:nvSpPr>
          <p:cNvPr id="531" name="Google Shape;531;p30"/>
          <p:cNvSpPr txBox="1"/>
          <p:nvPr/>
        </p:nvSpPr>
        <p:spPr>
          <a:xfrm>
            <a:off x="1028700" y="9244245"/>
            <a:ext cx="6854854" cy="44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Øv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til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eksamen</a:t>
            </a:r>
            <a:endParaRPr dirty="0"/>
          </a:p>
        </p:txBody>
      </p:sp>
      <p:sp>
        <p:nvSpPr>
          <p:cNvPr id="532" name="Google Shape;532;p30"/>
          <p:cNvSpPr txBox="1"/>
          <p:nvPr/>
        </p:nvSpPr>
        <p:spPr>
          <a:xfrm>
            <a:off x="14522340" y="7653570"/>
            <a:ext cx="376566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462" b="0" i="0" u="none" strike="noStrike" cap="non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03</a:t>
            </a:r>
            <a:endParaRPr/>
          </a:p>
        </p:txBody>
      </p:sp>
      <p:pic>
        <p:nvPicPr>
          <p:cNvPr id="533" name="Google Shape;533;p30"/>
          <p:cNvPicPr preferRelativeResize="0"/>
          <p:nvPr/>
        </p:nvPicPr>
        <p:blipFill rotWithShape="1">
          <a:blip r:embed="rId6">
            <a:alphaModFix/>
          </a:blip>
          <a:srcRect t="30935" r="62070" b="25597"/>
          <a:stretch/>
        </p:blipFill>
        <p:spPr>
          <a:xfrm>
            <a:off x="25" y="3182075"/>
            <a:ext cx="6936552" cy="44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463b6811-b0a4-4b2a-b932-72c4c970c5d2}" enabled="0" method="" siteId="{463b6811-b0a4-4b2a-b932-72c4c970c5d2}" removed="1"/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294</Words>
  <Application>Microsoft Office PowerPoint</Application>
  <PresentationFormat>Custom</PresentationFormat>
  <Paragraphs>63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Poppins ExtraBold</vt:lpstr>
      <vt:lpstr>Poppins</vt:lpstr>
      <vt:lpstr>Calibri</vt:lpstr>
      <vt:lpstr>Poppins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Aleksander Øhrn</cp:lastModifiedBy>
  <cp:revision>2</cp:revision>
  <cp:lastPrinted>2024-11-17T22:05:35Z</cp:lastPrinted>
  <dcterms:modified xsi:type="dcterms:W3CDTF">2024-11-17T22:05:48Z</dcterms:modified>
</cp:coreProperties>
</file>